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5" r:id="rId5"/>
    <p:sldId id="258" r:id="rId6"/>
    <p:sldId id="266" r:id="rId7"/>
    <p:sldId id="267" r:id="rId8"/>
    <p:sldId id="268" r:id="rId9"/>
    <p:sldId id="269" r:id="rId10"/>
    <p:sldId id="259" r:id="rId11"/>
    <p:sldId id="291" r:id="rId12"/>
    <p:sldId id="272" r:id="rId13"/>
    <p:sldId id="273" r:id="rId14"/>
    <p:sldId id="275" r:id="rId15"/>
    <p:sldId id="274" r:id="rId16"/>
    <p:sldId id="276" r:id="rId17"/>
    <p:sldId id="277" r:id="rId18"/>
    <p:sldId id="278" r:id="rId19"/>
    <p:sldId id="280" r:id="rId20"/>
    <p:sldId id="260" r:id="rId21"/>
    <p:sldId id="282" r:id="rId22"/>
    <p:sldId id="281" r:id="rId23"/>
    <p:sldId id="283" r:id="rId24"/>
    <p:sldId id="284" r:id="rId25"/>
    <p:sldId id="285" r:id="rId26"/>
    <p:sldId id="287" r:id="rId27"/>
    <p:sldId id="288" r:id="rId28"/>
    <p:sldId id="286" r:id="rId29"/>
    <p:sldId id="263" r:id="rId30"/>
    <p:sldId id="289" r:id="rId31"/>
    <p:sldId id="290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27" y="-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2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9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0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0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1C71-3BDE-4DB5-BB83-DCEDBAEC040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1F52E-B352-427F-968B-5EDB1C61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Declarative </a:t>
            </a:r>
            <a:r>
              <a:rPr lang="en-US" sz="3600" dirty="0"/>
              <a:t>Languages and Model Based Development of Web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Besnik </a:t>
            </a:r>
            <a:r>
              <a:rPr lang="en-US" dirty="0" smtClean="0"/>
              <a:t>Selimi</a:t>
            </a:r>
          </a:p>
          <a:p>
            <a:r>
              <a:rPr lang="en-US" sz="2400" dirty="0" smtClean="0"/>
              <a:t>South East European University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946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DAAD: 15</a:t>
            </a:r>
            <a:r>
              <a:rPr lang="en-US" baseline="30000" dirty="0" smtClean="0"/>
              <a:t>th</a:t>
            </a:r>
            <a:r>
              <a:rPr lang="en-US" dirty="0" smtClean="0"/>
              <a:t> Workshop “Software Engineering Education and Reverse Engineering”</a:t>
            </a:r>
            <a:br>
              <a:rPr lang="en-US" dirty="0" smtClean="0"/>
            </a:br>
            <a:r>
              <a:rPr lang="en-US" dirty="0" err="1" smtClean="0"/>
              <a:t>Bohinj</a:t>
            </a:r>
            <a:r>
              <a:rPr lang="en-US" dirty="0" smtClean="0"/>
              <a:t>, Slovenia, 23-30 August 2015</a:t>
            </a:r>
            <a:endParaRPr lang="en-US" dirty="0"/>
          </a:p>
        </p:txBody>
      </p:sp>
      <p:pic>
        <p:nvPicPr>
          <p:cNvPr id="6" name="Picture 2" descr="C:\Users\Zamir Dika\Desktop\SEEU logo 2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4367908" cy="114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9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" name="Picture 3" descr="fig_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847715" cy="45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description of the structure of the data</a:t>
            </a:r>
          </a:p>
          <a:p>
            <a:r>
              <a:rPr lang="en-US" dirty="0" smtClean="0"/>
              <a:t>Example </a:t>
            </a:r>
            <a:r>
              <a:rPr lang="en-US" dirty="0"/>
              <a:t>of a study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sufficient </a:t>
            </a:r>
            <a:r>
              <a:rPr lang="en-US" dirty="0"/>
              <a:t>to present the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this to an </a:t>
            </a:r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"Program"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"Study Program"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   ...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6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/>
            </a:r>
            <a:br>
              <a:rPr lang="en-US" sz="26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</a:br>
            <a:endParaRPr lang="en-US" sz="3500" dirty="0" smtClean="0"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600" dirty="0" smtClean="0"/>
              <a:t>: for variable names</a:t>
            </a:r>
            <a:br>
              <a:rPr lang="en-US" sz="2600" dirty="0" smtClean="0"/>
            </a:br>
            <a:r>
              <a:rPr lang="en-US" sz="2600" dirty="0" smtClean="0"/>
              <a:t>	(table, model class, form elements, …)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olidFill>
                  <a:srgbClr val="7F007F"/>
                </a:solidFill>
                <a:latin typeface="Consolas"/>
                <a:ea typeface="MS Mincho"/>
              </a:rPr>
              <a:t>name</a:t>
            </a:r>
            <a:r>
              <a:rPr lang="en-US" sz="2600" dirty="0" smtClean="0"/>
              <a:t>: human-readable name for the UI</a:t>
            </a:r>
          </a:p>
        </p:txBody>
      </p:sp>
    </p:spTree>
    <p:extLst>
      <p:ext uri="{BB962C8B-B14F-4D97-AF65-F5344CB8AC3E}">
        <p14:creationId xmlns:p14="http://schemas.microsoft.com/office/powerpoint/2010/main" val="14367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200" dirty="0" smtClean="0">
                <a:effectLst/>
                <a:latin typeface="Consolas"/>
                <a:ea typeface="MS Minch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.</a:t>
            </a:r>
            <a:r>
              <a:rPr lang="en-US" sz="2200" dirty="0" smtClean="0">
                <a:effectLst/>
                <a:latin typeface="Consolas"/>
                <a:ea typeface="MS Mincho"/>
              </a:rPr>
              <a:t>..</a:t>
            </a: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200" dirty="0" smtClean="0">
                <a:effectLst/>
                <a:latin typeface="Consolas"/>
                <a:ea typeface="MS Mincho"/>
              </a:rPr>
              <a:t/>
            </a:r>
            <a:br>
              <a:rPr lang="en-US" sz="2200" dirty="0" smtClean="0">
                <a:effectLst/>
                <a:latin typeface="Consolas"/>
                <a:ea typeface="MS Mincho"/>
              </a:rPr>
            </a:br>
            <a:r>
              <a:rPr lang="en-US" sz="2200" dirty="0" smtClean="0">
                <a:effectLst/>
                <a:latin typeface="Consolas"/>
                <a:ea typeface="MS Mincho"/>
              </a:rPr>
              <a:t>   </a:t>
            </a: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200" dirty="0" smtClean="0">
                <a:effectLst/>
                <a:latin typeface="Consolas"/>
                <a:ea typeface="MS Mincho"/>
              </a:rPr>
              <a:t> </a:t>
            </a:r>
            <a:r>
              <a:rPr lang="en-US" sz="22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2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"name"</a:t>
            </a:r>
            <a:r>
              <a:rPr lang="en-US" sz="2200" dirty="0" smtClean="0">
                <a:effectLst/>
                <a:latin typeface="Consolas"/>
                <a:ea typeface="MS Mincho"/>
              </a:rPr>
              <a:t> </a:t>
            </a:r>
            <a:r>
              <a:rPr lang="en-US" sz="22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2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"Name"</a:t>
            </a:r>
            <a:r>
              <a:rPr lang="en-US" sz="2200" dirty="0" smtClean="0">
                <a:effectLst/>
                <a:latin typeface="Consolas"/>
                <a:ea typeface="MS Mincho"/>
              </a:rPr>
              <a:t> </a:t>
            </a:r>
            <a:r>
              <a:rPr lang="en-US" sz="22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2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"String"</a:t>
            </a:r>
            <a:r>
              <a:rPr lang="en-US" sz="2200" dirty="0" smtClean="0">
                <a:effectLst/>
                <a:latin typeface="Consolas"/>
                <a:ea typeface="MS Mincho"/>
              </a:rPr>
              <a:t> </a:t>
            </a: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200" dirty="0" smtClean="0">
                <a:effectLst/>
                <a:latin typeface="Consolas"/>
                <a:ea typeface="MS Mincho"/>
              </a:rPr>
              <a:t/>
            </a:r>
            <a:br>
              <a:rPr lang="en-US" sz="2200" dirty="0" smtClean="0">
                <a:effectLst/>
                <a:latin typeface="Consolas"/>
                <a:ea typeface="MS Mincho"/>
              </a:rPr>
            </a:br>
            <a:r>
              <a:rPr lang="en-US" sz="2200" dirty="0" smtClean="0">
                <a:effectLst/>
                <a:latin typeface="Consolas"/>
                <a:ea typeface="MS Mincho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...</a:t>
            </a:r>
            <a:r>
              <a:rPr lang="en-US" sz="2200" dirty="0" smtClean="0">
                <a:effectLst/>
                <a:latin typeface="Consolas"/>
                <a:ea typeface="MS Mincho"/>
              </a:rPr>
              <a:t/>
            </a:r>
            <a:br>
              <a:rPr lang="en-US" sz="2200" dirty="0" smtClean="0">
                <a:effectLst/>
                <a:latin typeface="Consolas"/>
                <a:ea typeface="MS Mincho"/>
              </a:rPr>
            </a:b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2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600" dirty="0">
                <a:solidFill>
                  <a:srgbClr val="008080"/>
                </a:solidFill>
                <a:latin typeface="Consolas"/>
                <a:ea typeface="MS Mincho"/>
              </a:rPr>
              <a:t/>
            </a:r>
            <a:br>
              <a:rPr lang="en-US" sz="2600" dirty="0">
                <a:solidFill>
                  <a:srgbClr val="008080"/>
                </a:solidFill>
                <a:latin typeface="Consolas"/>
                <a:ea typeface="MS Mincho"/>
              </a:rPr>
            </a:br>
            <a:r>
              <a:rPr lang="en-US" sz="2600" dirty="0" smtClean="0">
                <a:solidFill>
                  <a:srgbClr val="008080"/>
                </a:solidFill>
                <a:latin typeface="Consolas"/>
                <a:ea typeface="MS Mincho"/>
              </a:rPr>
              <a:t/>
            </a:r>
            <a:br>
              <a:rPr lang="en-US" sz="2600" dirty="0" smtClean="0">
                <a:solidFill>
                  <a:srgbClr val="008080"/>
                </a:solidFill>
                <a:latin typeface="Consolas"/>
                <a:ea typeface="MS Mincho"/>
              </a:rPr>
            </a:br>
            <a:endParaRPr lang="en-US" sz="2600" dirty="0">
              <a:solidFill>
                <a:srgbClr val="008080"/>
              </a:solidFill>
              <a:latin typeface="Consolas"/>
              <a:ea typeface="MS Mincho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7F007F"/>
                </a:solidFill>
                <a:latin typeface="Consolas"/>
                <a:ea typeface="MS Mincho"/>
              </a:rPr>
              <a:t>type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store as a textual field in the database</a:t>
            </a:r>
          </a:p>
          <a:p>
            <a:pPr lvl="1"/>
            <a:r>
              <a:rPr lang="en-US" sz="2400" dirty="0" smtClean="0"/>
              <a:t>Edit using standard HTML &lt;input&gt;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50"/>
          <a:stretch/>
        </p:blipFill>
        <p:spPr bwMode="auto">
          <a:xfrm>
            <a:off x="3352800" y="2894279"/>
            <a:ext cx="5405437" cy="81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3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"description"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"Description"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i="1" dirty="0" err="1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RichText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param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i="1" dirty="0" err="1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allowed_tags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“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i="1" dirty="0" err="1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p,em,strong,i,b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,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Consolas"/>
                <a:ea typeface="MS Mincho"/>
              </a:rPr>
              <a:t>...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6357937" cy="3497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8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400" i="1" dirty="0" err="1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ects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"ECTS"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"Integer"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400" dirty="0" smtClean="0">
                <a:effectLst/>
                <a:latin typeface="Consolas"/>
                <a:ea typeface="MS Mincho"/>
              </a:rPr>
              <a:t/>
            </a:r>
            <a:br>
              <a:rPr lang="en-US" sz="2400" dirty="0" smtClean="0">
                <a:effectLst/>
                <a:latin typeface="Consolas"/>
                <a:ea typeface="MS Mincho"/>
              </a:rPr>
            </a:b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   &lt;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param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"min"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"60"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400" dirty="0" smtClean="0">
                <a:effectLst/>
                <a:latin typeface="Consolas"/>
                <a:ea typeface="MS Mincho"/>
              </a:rPr>
              <a:t/>
            </a:r>
            <a:br>
              <a:rPr lang="en-US" sz="2400" dirty="0" smtClean="0">
                <a:effectLst/>
                <a:latin typeface="Consolas"/>
                <a:ea typeface="MS Mincho"/>
              </a:rPr>
            </a:br>
            <a:r>
              <a:rPr lang="en-US" sz="2400" dirty="0" smtClean="0">
                <a:effectLst/>
                <a:latin typeface="Consolas"/>
                <a:ea typeface="MS Mincho"/>
              </a:rPr>
              <a:t>   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param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"max"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"240"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400" dirty="0" smtClean="0">
                <a:effectLst/>
                <a:latin typeface="Consolas"/>
                <a:ea typeface="MS Mincho"/>
              </a:rPr>
              <a:t/>
            </a:r>
            <a:br>
              <a:rPr lang="en-US" sz="2400" dirty="0" smtClean="0">
                <a:effectLst/>
                <a:latin typeface="Consolas"/>
                <a:ea typeface="MS Mincho"/>
              </a:rPr>
            </a:b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endParaRPr lang="en-US" sz="2400" dirty="0" smtClean="0">
              <a:effectLst/>
              <a:latin typeface="Times New Roman"/>
              <a:ea typeface="MS Mincho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rgbClr val="008080"/>
                </a:solidFill>
                <a:latin typeface="Consolas"/>
                <a:ea typeface="MS Mincho"/>
              </a:rPr>
              <a:t/>
            </a:r>
            <a:br>
              <a:rPr lang="en-US" sz="2600" dirty="0" smtClean="0">
                <a:solidFill>
                  <a:srgbClr val="008080"/>
                </a:solidFill>
                <a:latin typeface="Consolas"/>
                <a:ea typeface="MS Mincho"/>
              </a:rPr>
            </a:br>
            <a:endParaRPr lang="en-US" sz="2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47514"/>
            <a:ext cx="3476624" cy="761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Parameters can be about anything, not only validation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"Cycle"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"Cycle"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"Enumerated"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param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"options"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option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"undergraduate"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"Undergraduate"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option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"postgraduate"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"Postgraduate"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option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i="1" dirty="0" err="1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phd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"PhD"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param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endParaRPr lang="en-US" sz="2800" dirty="0">
              <a:effectLst/>
              <a:latin typeface="Times New Roman"/>
              <a:ea typeface="MS Mincho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3838575" cy="147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8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Provide a list of configuration parameters with default values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Parse the configuration parameters from the entity specification replacing the default values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Return the underlying storage type, based on its current configuration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Return a default value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Produce the HTML code for displaying its content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Produce the HTML form elements and necessary assets for editing such a field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Convert the data from and to the underlying storage type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Validate and adjust the data before saving</a:t>
            </a:r>
          </a:p>
        </p:txBody>
      </p:sp>
    </p:spTree>
    <p:extLst>
      <p:ext uri="{BB962C8B-B14F-4D97-AF65-F5344CB8AC3E}">
        <p14:creationId xmlns:p14="http://schemas.microsoft.com/office/powerpoint/2010/main" val="1382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FileUpload</a:t>
            </a:r>
            <a:r>
              <a:rPr lang="en-US" dirty="0" smtClean="0"/>
              <a:t>: uploading a file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Image: Upload and resize images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YouTube: for inserting links to videos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A form builder ???</a:t>
            </a:r>
          </a:p>
        </p:txBody>
      </p:sp>
    </p:spTree>
    <p:extLst>
      <p:ext uri="{BB962C8B-B14F-4D97-AF65-F5344CB8AC3E}">
        <p14:creationId xmlns:p14="http://schemas.microsoft.com/office/powerpoint/2010/main" val="11101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Multilingual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...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translate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</a:p>
          <a:p>
            <a:pPr marL="0" indent="0">
              <a:buNone/>
            </a:pPr>
            <a:endParaRPr lang="en-US" sz="2400" dirty="0">
              <a:solidFill>
                <a:srgbClr val="008080"/>
              </a:solidFill>
              <a:latin typeface="Consolas"/>
              <a:ea typeface="MS Mincho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8080"/>
              </a:solidFill>
              <a:effectLst/>
              <a:latin typeface="Consolas"/>
              <a:ea typeface="MS Mincho"/>
            </a:endParaRPr>
          </a:p>
          <a:p>
            <a:r>
              <a:rPr lang="en-US" sz="2400" dirty="0" smtClean="0"/>
              <a:t>Additional tables and models</a:t>
            </a:r>
          </a:p>
          <a:p>
            <a:r>
              <a:rPr lang="en-US" sz="2400" dirty="0" smtClean="0"/>
              <a:t>Composition</a:t>
            </a:r>
          </a:p>
          <a:p>
            <a:r>
              <a:rPr lang="en-US" sz="2400" dirty="0" smtClean="0"/>
              <a:t>Auto loading of current translations</a:t>
            </a:r>
            <a:endParaRPr lang="en-US" sz="18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C:\Users\b.selimi\AppData\Local\Microsoft\Windows\Temporary Internet Files\Content.Word\fig_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389823" cy="345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89" y="4648200"/>
            <a:ext cx="388761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web applications</a:t>
            </a:r>
          </a:p>
          <a:p>
            <a:endParaRPr lang="en-US" dirty="0" smtClean="0"/>
          </a:p>
          <a:p>
            <a:r>
              <a:rPr lang="en-US" dirty="0" smtClean="0"/>
              <a:t>Design Patterns</a:t>
            </a:r>
          </a:p>
          <a:p>
            <a:pPr lvl="1"/>
            <a:r>
              <a:rPr lang="en-US" dirty="0" smtClean="0"/>
              <a:t>significant part of systematic work – producing the necessary code for applying the given pattern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Model-Driven Engineering (MDE) </a:t>
            </a:r>
          </a:p>
          <a:p>
            <a:pPr lvl="1"/>
            <a:r>
              <a:rPr lang="en-US" dirty="0" smtClean="0"/>
              <a:t>ultimate goal - generate the code based on the model</a:t>
            </a:r>
          </a:p>
          <a:p>
            <a:pPr lvl="1"/>
            <a:r>
              <a:rPr lang="en-US" dirty="0" smtClean="0"/>
              <a:t>web oriented teams frequently use agile methods </a:t>
            </a:r>
          </a:p>
          <a:p>
            <a:pPr lvl="2"/>
            <a:r>
              <a:rPr lang="en-US" dirty="0" smtClean="0"/>
              <a:t>customers want a finalized product instead of a specification.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Repeatable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"Image"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repeat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min-occurs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"2"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max-occurs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"5"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endParaRPr lang="en-US" sz="2000" dirty="0"/>
          </a:p>
        </p:txBody>
      </p:sp>
      <p:pic>
        <p:nvPicPr>
          <p:cNvPr id="5" name="Picture 4" descr="C:\Users\b.selimi\AppData\Local\Microsoft\Windows\Temporary Internet Files\Content.Word\fig_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971800"/>
            <a:ext cx="353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66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Repeatable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"Image"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repeat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min-occurs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"2"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max-occurs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"5"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33675" y="3270874"/>
            <a:ext cx="1833900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/>
              <a:t>Program_image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258101"/>
            <a:ext cx="1071384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Program</a:t>
            </a:r>
            <a:endParaRPr lang="en-US" sz="2000" dirty="0"/>
          </a:p>
        </p:txBody>
      </p:sp>
      <p:cxnSp>
        <p:nvCxnSpPr>
          <p:cNvPr id="9" name="Straight Connector 8"/>
          <p:cNvCxnSpPr>
            <a:stCxn id="7" idx="3"/>
            <a:endCxn id="6" idx="1"/>
          </p:cNvCxnSpPr>
          <p:nvPr/>
        </p:nvCxnSpPr>
        <p:spPr>
          <a:xfrm>
            <a:off x="2290584" y="3458156"/>
            <a:ext cx="2043091" cy="12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9009" y="344276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 rot="19093538" flipH="1">
            <a:off x="2336212" y="3410439"/>
            <a:ext cx="85816" cy="818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38299" y="3657600"/>
            <a:ext cx="1829275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1" y="3656449"/>
            <a:ext cx="1071384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7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Optional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... optional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rgbClr val="008080"/>
              </a:solidFill>
              <a:latin typeface="Consolas"/>
              <a:ea typeface="MS Mincho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Can be left empty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NULL field in the database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Not the same as repeating from 0 to 1 times</a:t>
            </a:r>
            <a:endParaRPr lang="en-US" sz="2400" dirty="0" smtClean="0">
              <a:solidFill>
                <a:srgbClr val="C00000"/>
              </a:solidFill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endParaRPr lang="en-US" sz="2400" dirty="0">
              <a:solidFill>
                <a:srgbClr val="00808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80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Group fields that conceptually belong </a:t>
            </a:r>
            <a:r>
              <a:rPr lang="en-US" sz="2800" dirty="0" smtClean="0"/>
              <a:t>together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Arbitrary level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Can also be repeated</a:t>
            </a:r>
            <a:endParaRPr lang="en-US" sz="2800" dirty="0"/>
          </a:p>
          <a:p>
            <a:pPr marL="0" indent="0">
              <a:buNone/>
            </a:pPr>
            <a:endParaRPr lang="en-US" sz="1800" dirty="0" smtClean="0">
              <a:solidFill>
                <a:srgbClr val="008080"/>
              </a:solidFill>
              <a:latin typeface="Consolas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group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"semesters"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"Semesters"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repeat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min-occurs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"2"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max-occurs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"6"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group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"courses"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"Courses"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repeat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"name"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"Name"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translate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"true"</a:t>
            </a:r>
            <a:b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</a:b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            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"String"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b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...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effectLst/>
                <a:latin typeface="Consolas"/>
                <a:ea typeface="MS Mincho"/>
              </a:rPr>
              <a:t>  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group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000" dirty="0" smtClean="0"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group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endParaRPr lang="en-US" sz="2400" dirty="0" smtClean="0">
              <a:solidFill>
                <a:srgbClr val="008080"/>
              </a:solidFill>
              <a:latin typeface="Consolas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2668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008080"/>
              </a:solidFill>
              <a:latin typeface="Consolas"/>
              <a:ea typeface="MS Mincho"/>
            </a:endParaRPr>
          </a:p>
        </p:txBody>
      </p:sp>
      <p:pic>
        <p:nvPicPr>
          <p:cNvPr id="4" name="Picture 3" descr="C:\Users\b.selimi\AppData\Local\Microsoft\Windows\Temporary Internet Files\Content.Word\fig_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534218" cy="39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57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only relationship with external entities (many-to-one)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Repeating </a:t>
            </a:r>
            <a:r>
              <a:rPr lang="en-US" sz="2800" dirty="0" smtClean="0"/>
              <a:t>produces </a:t>
            </a:r>
            <a:r>
              <a:rPr lang="en-US" sz="2800" dirty="0"/>
              <a:t>many-to-many </a:t>
            </a:r>
            <a:r>
              <a:rPr lang="en-US" sz="2800" dirty="0" smtClean="0"/>
              <a:t>relationships</a:t>
            </a:r>
            <a:endParaRPr lang="en-US" sz="2800" dirty="0"/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belongsTo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"department"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"Department"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/>
            </a:r>
            <a:b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           entity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"Department" /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endParaRPr lang="en-US" sz="2400" dirty="0" smtClean="0">
              <a:solidFill>
                <a:srgbClr val="008080"/>
              </a:solidFill>
              <a:latin typeface="Consolas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5237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Relationships among same entity records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400" dirty="0" smtClean="0">
                <a:effectLst/>
                <a:latin typeface="Consolas"/>
                <a:ea typeface="MS Mincho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.</a:t>
            </a:r>
            <a:r>
              <a:rPr lang="en-US" sz="2400" dirty="0" smtClean="0">
                <a:effectLst/>
                <a:latin typeface="Consolas"/>
                <a:ea typeface="MS Mincho"/>
              </a:rPr>
              <a:t>.. </a:t>
            </a:r>
            <a:r>
              <a:rPr lang="en-US" sz="24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hierarchy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4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"tree"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  <a:r>
              <a:rPr lang="en-US" sz="2400" dirty="0" smtClean="0">
                <a:effectLst/>
                <a:latin typeface="Consolas"/>
                <a:ea typeface="MS Mincho"/>
              </a:rPr>
              <a:t/>
            </a:r>
            <a:br>
              <a:rPr lang="en-US" sz="2400" dirty="0" smtClean="0">
                <a:effectLst/>
                <a:latin typeface="Consolas"/>
                <a:ea typeface="MS Mincho"/>
              </a:rPr>
            </a:b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    ...</a:t>
            </a:r>
            <a:r>
              <a:rPr lang="en-US" sz="2400" dirty="0" smtClean="0">
                <a:effectLst/>
                <a:latin typeface="Consolas"/>
                <a:ea typeface="MS Mincho"/>
              </a:rPr>
              <a:t/>
            </a:r>
            <a:br>
              <a:rPr lang="en-US" sz="2400" dirty="0" smtClean="0">
                <a:effectLst/>
                <a:latin typeface="Consolas"/>
                <a:ea typeface="MS Mincho"/>
              </a:rPr>
            </a:b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&lt;/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entity</a:t>
            </a:r>
            <a:r>
              <a:rPr lang="en-US" sz="24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&gt;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>
              <a:solidFill>
                <a:srgbClr val="008080"/>
              </a:solidFill>
              <a:latin typeface="Consolas"/>
              <a:ea typeface="MS Mincho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srgbClr val="2A00FF"/>
                </a:solidFill>
                <a:latin typeface="Consolas"/>
                <a:ea typeface="MS Mincho"/>
              </a:rPr>
              <a:t>ordered</a:t>
            </a:r>
            <a:r>
              <a:rPr lang="en-US" sz="2800" dirty="0" smtClean="0"/>
              <a:t>: add an order field, arrows for</a:t>
            </a:r>
            <a:br>
              <a:rPr lang="en-US" sz="2800" dirty="0" smtClean="0"/>
            </a:br>
            <a:r>
              <a:rPr lang="en-US" sz="2800" dirty="0" smtClean="0"/>
              <a:t>rearranging</a:t>
            </a:r>
            <a:endParaRPr lang="en-US" sz="2800" i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tree</a:t>
            </a:r>
            <a:r>
              <a:rPr lang="en-US" sz="2800" i="1" dirty="0" smtClean="0"/>
              <a:t>: Nested-Set, </a:t>
            </a:r>
            <a:r>
              <a:rPr lang="en-US" sz="2800" dirty="0" smtClean="0"/>
              <a:t>add </a:t>
            </a:r>
            <a:r>
              <a:rPr lang="en-US" sz="2800" i="1" dirty="0"/>
              <a:t>left</a:t>
            </a:r>
            <a:r>
              <a:rPr lang="en-US" sz="2800" dirty="0"/>
              <a:t>, </a:t>
            </a:r>
            <a:r>
              <a:rPr lang="en-US" sz="2800" i="1" dirty="0"/>
              <a:t>right</a:t>
            </a:r>
            <a:r>
              <a:rPr lang="en-US" sz="2800" dirty="0"/>
              <a:t> and </a:t>
            </a:r>
            <a:r>
              <a:rPr lang="en-US" sz="2800" i="1" dirty="0" smtClean="0"/>
              <a:t>level </a:t>
            </a:r>
            <a:r>
              <a:rPr lang="en-US" sz="2800" dirty="0" smtClean="0"/>
              <a:t>fields, add a parent field in the form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90800"/>
            <a:ext cx="1516217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26452"/>
            <a:ext cx="4446833" cy="828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8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"modified"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"Modified"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"Modified"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b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</a:b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field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id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"created"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"Created"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7F007F"/>
                </a:solidFill>
                <a:effectLst/>
                <a:latin typeface="Consolas"/>
                <a:ea typeface="MS Mincho"/>
              </a:rPr>
              <a:t>type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Consolas"/>
                <a:ea typeface="MS Mincho"/>
              </a:rPr>
              <a:t>=</a:t>
            </a:r>
            <a:r>
              <a:rPr lang="en-US" sz="2000" i="1" dirty="0" smtClean="0">
                <a:solidFill>
                  <a:srgbClr val="2A00FF"/>
                </a:solidFill>
                <a:effectLst/>
                <a:latin typeface="Consolas"/>
                <a:ea typeface="MS Mincho"/>
              </a:rPr>
              <a:t>"Created"</a:t>
            </a:r>
            <a:r>
              <a:rPr lang="en-US" sz="2000" dirty="0" smtClean="0">
                <a:effectLst/>
                <a:latin typeface="Consolas"/>
                <a:ea typeface="MS Mincho"/>
              </a:rPr>
              <a:t> </a:t>
            </a:r>
            <a:r>
              <a:rPr lang="en-US" sz="2000" dirty="0" smtClean="0">
                <a:solidFill>
                  <a:srgbClr val="008080"/>
                </a:solidFill>
                <a:effectLst/>
                <a:latin typeface="Consolas"/>
                <a:ea typeface="MS Mincho"/>
              </a:rPr>
              <a:t>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Querying for </a:t>
            </a:r>
            <a:r>
              <a:rPr lang="en-US" dirty="0" smtClean="0"/>
              <a:t>records / usual </a:t>
            </a:r>
            <a:r>
              <a:rPr lang="en-US" dirty="0" err="1" smtClean="0"/>
              <a:t>ActiveRecord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Designing </a:t>
            </a:r>
            <a:r>
              <a:rPr lang="en-US" dirty="0" smtClean="0"/>
              <a:t>entities with drag-and-drop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Entity evolution and data </a:t>
            </a:r>
            <a:r>
              <a:rPr lang="en-US" dirty="0" smtClean="0"/>
              <a:t>migration?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Using NoSQL </a:t>
            </a:r>
            <a:r>
              <a:rPr lang="en-US" dirty="0" smtClean="0"/>
              <a:t>storage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XML Schema, UML, 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45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systematic </a:t>
            </a:r>
            <a:r>
              <a:rPr lang="en-US" dirty="0"/>
              <a:t>and repetitive </a:t>
            </a:r>
            <a:r>
              <a:rPr lang="en-US" dirty="0" smtClean="0"/>
              <a:t>tasks based </a:t>
            </a:r>
            <a:r>
              <a:rPr lang="en-US" dirty="0"/>
              <a:t>on </a:t>
            </a:r>
            <a:r>
              <a:rPr lang="en-US" dirty="0" smtClean="0"/>
              <a:t>best </a:t>
            </a:r>
            <a:r>
              <a:rPr lang="en-US" dirty="0"/>
              <a:t>practices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Abstract </a:t>
            </a:r>
            <a:r>
              <a:rPr lang="en-US" dirty="0"/>
              <a:t>these into a </a:t>
            </a:r>
            <a:r>
              <a:rPr lang="en-US" dirty="0" smtClean="0"/>
              <a:t>specification</a:t>
            </a:r>
          </a:p>
          <a:p>
            <a:r>
              <a:rPr lang="en-US" dirty="0"/>
              <a:t>I</a:t>
            </a:r>
            <a:r>
              <a:rPr lang="en-US" dirty="0" smtClean="0"/>
              <a:t>mportant concerns:</a:t>
            </a:r>
          </a:p>
          <a:p>
            <a:pPr lvl="1"/>
            <a:r>
              <a:rPr lang="en-US" dirty="0" smtClean="0"/>
              <a:t>specifying the hierarchy of the internal structure of the content;</a:t>
            </a:r>
          </a:p>
          <a:p>
            <a:pPr lvl="1"/>
            <a:r>
              <a:rPr lang="en-US" dirty="0" smtClean="0"/>
              <a:t>managing </a:t>
            </a:r>
            <a:r>
              <a:rPr lang="en-US" dirty="0"/>
              <a:t>multi-lingual content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rich, extensible and reusable higher-level data </a:t>
            </a:r>
            <a:r>
              <a:rPr lang="en-US" dirty="0" smtClean="0"/>
              <a:t>types;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web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featured application platform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has </a:t>
            </a:r>
            <a:r>
              <a:rPr lang="en-US" dirty="0" smtClean="0"/>
              <a:t>shifted to </a:t>
            </a:r>
            <a:r>
              <a:rPr lang="en-US" dirty="0"/>
              <a:t>web and </a:t>
            </a:r>
            <a:r>
              <a:rPr lang="en-US" dirty="0" smtClean="0"/>
              <a:t>mobile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content</a:t>
            </a:r>
          </a:p>
          <a:p>
            <a:pPr lvl="1"/>
            <a:r>
              <a:rPr lang="en-US" dirty="0" smtClean="0"/>
              <a:t>precisely </a:t>
            </a:r>
            <a:r>
              <a:rPr lang="en-US" dirty="0"/>
              <a:t>structured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semantically </a:t>
            </a:r>
            <a:r>
              <a:rPr lang="en-US" dirty="0"/>
              <a:t>meaningful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in an increasing number of different </a:t>
            </a:r>
            <a:r>
              <a:rPr lang="en-US" dirty="0" smtClean="0"/>
              <a:t>formats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/>
              <a:t>content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cannot </a:t>
            </a:r>
            <a:r>
              <a:rPr lang="en-US" dirty="0"/>
              <a:t>be reduced to managing a set of pages, articles, or </a:t>
            </a:r>
            <a:r>
              <a:rPr lang="en-US" dirty="0" smtClean="0"/>
              <a:t>similar</a:t>
            </a:r>
          </a:p>
          <a:p>
            <a:pPr lvl="1"/>
            <a:r>
              <a:rPr lang="en-US" dirty="0" smtClean="0"/>
              <a:t>covered </a:t>
            </a:r>
            <a:r>
              <a:rPr lang="en-US" dirty="0"/>
              <a:t>by a multitude of Content Management Systems (CMS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Concrete </a:t>
            </a:r>
            <a:r>
              <a:rPr lang="en-US" dirty="0"/>
              <a:t>database </a:t>
            </a:r>
            <a:r>
              <a:rPr lang="en-US" dirty="0" smtClean="0"/>
              <a:t>schemas</a:t>
            </a:r>
          </a:p>
          <a:p>
            <a:r>
              <a:rPr lang="en-US" dirty="0"/>
              <a:t>G</a:t>
            </a:r>
            <a:r>
              <a:rPr lang="en-US" dirty="0" smtClean="0"/>
              <a:t>enerate code</a:t>
            </a:r>
          </a:p>
          <a:p>
            <a:pPr lvl="1"/>
            <a:r>
              <a:rPr lang="en-US" dirty="0" smtClean="0"/>
              <a:t>Follows </a:t>
            </a:r>
            <a:r>
              <a:rPr lang="en-US" dirty="0"/>
              <a:t>common design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further customizations using standard OOP techniques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 types to handle complex data types</a:t>
            </a:r>
          </a:p>
          <a:p>
            <a:r>
              <a:rPr lang="en-US" dirty="0" smtClean="0"/>
              <a:t>Requirement specification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prototype out of the </a:t>
            </a:r>
            <a:r>
              <a:rPr lang="en-US" dirty="0" smtClean="0"/>
              <a:t>box</a:t>
            </a:r>
          </a:p>
          <a:p>
            <a:pPr lvl="1"/>
            <a:r>
              <a:rPr lang="en-US" dirty="0" smtClean="0"/>
              <a:t>faster </a:t>
            </a:r>
            <a:r>
              <a:rPr lang="en-US" dirty="0"/>
              <a:t>iteration cycles in </a:t>
            </a:r>
            <a:r>
              <a:rPr lang="en-US" dirty="0" smtClean="0"/>
              <a:t>RAD </a:t>
            </a:r>
            <a:r>
              <a:rPr lang="en-US" dirty="0"/>
              <a:t>approaches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Accommodate a large number of information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</a:t>
            </a:r>
            <a:r>
              <a:rPr lang="en-US" dirty="0"/>
              <a:t>a simplified workflow model </a:t>
            </a:r>
            <a:r>
              <a:rPr lang="en-US" dirty="0" smtClean="0"/>
              <a:t>attached </a:t>
            </a:r>
            <a:r>
              <a:rPr lang="en-US" dirty="0"/>
              <a:t>to </a:t>
            </a:r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Validation rules depending on the state</a:t>
            </a:r>
          </a:p>
          <a:p>
            <a:pPr lvl="1"/>
            <a:r>
              <a:rPr lang="en-US" dirty="0" smtClean="0"/>
              <a:t>Store </a:t>
            </a:r>
            <a:r>
              <a:rPr lang="en-US" dirty="0"/>
              <a:t>a complete history of changes to a given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Generation of RESTful services</a:t>
            </a:r>
          </a:p>
          <a:p>
            <a:r>
              <a:rPr lang="en-US" dirty="0" smtClean="0"/>
              <a:t>Starting point for adding semantic annotations to content</a:t>
            </a:r>
          </a:p>
          <a:p>
            <a:pPr lvl="1"/>
            <a:r>
              <a:rPr lang="en-US" dirty="0" smtClean="0"/>
              <a:t>Straightforward </a:t>
            </a:r>
            <a:r>
              <a:rPr lang="en-US" dirty="0" err="1" smtClean="0"/>
              <a:t>xample</a:t>
            </a:r>
            <a:r>
              <a:rPr lang="en-US" dirty="0" smtClean="0"/>
              <a:t>: </a:t>
            </a:r>
            <a:r>
              <a:rPr lang="en-US" dirty="0" err="1" smtClean="0"/>
              <a:t>microformat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717519"/>
            <a:ext cx="36833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534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CMS</a:t>
            </a:r>
          </a:p>
          <a:p>
            <a:pPr lvl="1"/>
            <a:r>
              <a:rPr lang="en-US" dirty="0" smtClean="0"/>
              <a:t>rigid structure</a:t>
            </a:r>
          </a:p>
          <a:p>
            <a:pPr lvl="1"/>
            <a:r>
              <a:rPr lang="en-US" dirty="0" smtClean="0"/>
              <a:t>difficult to customize </a:t>
            </a:r>
            <a:r>
              <a:rPr lang="en-US" dirty="0"/>
              <a:t>data types and </a:t>
            </a:r>
            <a:r>
              <a:rPr lang="en-US" dirty="0" smtClean="0"/>
              <a:t>interfaces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Form generators</a:t>
            </a:r>
          </a:p>
          <a:p>
            <a:pPr lvl="1"/>
            <a:r>
              <a:rPr lang="en-US" dirty="0" smtClean="0"/>
              <a:t>inherent </a:t>
            </a:r>
            <a:r>
              <a:rPr lang="en-US" dirty="0"/>
              <a:t>linear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database </a:t>
            </a:r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no programmatic </a:t>
            </a:r>
            <a:r>
              <a:rPr lang="en-US" dirty="0"/>
              <a:t>customizations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of web applications </a:t>
            </a:r>
            <a:r>
              <a:rPr lang="en-US" dirty="0" smtClean="0"/>
              <a:t>developed </a:t>
            </a:r>
            <a:r>
              <a:rPr lang="en-US" dirty="0"/>
              <a:t>on a lower level, based on web framework </a:t>
            </a:r>
            <a:r>
              <a:rPr lang="en-US" dirty="0" smtClean="0"/>
              <a:t>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Cover </a:t>
            </a:r>
            <a:r>
              <a:rPr lang="en-US" dirty="0"/>
              <a:t>the usual overhead in developing websites, web applications and services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libraries </a:t>
            </a:r>
            <a:r>
              <a:rPr lang="en-US" dirty="0" smtClean="0"/>
              <a:t>with </a:t>
            </a:r>
            <a:r>
              <a:rPr lang="en-US" dirty="0"/>
              <a:t>common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the amount of code to be </a:t>
            </a:r>
            <a:r>
              <a:rPr lang="en-US" dirty="0" smtClean="0"/>
              <a:t>written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/>
              <a:t>suggested best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developers </a:t>
            </a:r>
            <a:r>
              <a:rPr lang="en-US" dirty="0"/>
              <a:t>may </a:t>
            </a:r>
            <a:r>
              <a:rPr lang="en-US" dirty="0" smtClean="0"/>
              <a:t>even ignore </a:t>
            </a:r>
            <a:r>
              <a:rPr lang="en-US" dirty="0"/>
              <a:t>important </a:t>
            </a:r>
            <a:r>
              <a:rPr lang="en-US" dirty="0" smtClean="0"/>
              <a:t>subtleties</a:t>
            </a:r>
          </a:p>
          <a:p>
            <a:pPr lvl="2"/>
            <a:r>
              <a:rPr lang="en-US" dirty="0" smtClean="0"/>
              <a:t>HTTP </a:t>
            </a:r>
            <a:r>
              <a:rPr lang="en-US" dirty="0"/>
              <a:t>protocol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cookie </a:t>
            </a:r>
            <a:r>
              <a:rPr lang="en-US" dirty="0"/>
              <a:t>and session management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security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sometimes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Commonly </a:t>
            </a:r>
            <a:r>
              <a:rPr lang="en-US" dirty="0"/>
              <a:t>accepted design </a:t>
            </a:r>
            <a:r>
              <a:rPr lang="en-US" dirty="0" smtClean="0"/>
              <a:t>patterns:</a:t>
            </a:r>
          </a:p>
          <a:p>
            <a:pPr lvl="1"/>
            <a:r>
              <a:rPr lang="en-US" dirty="0" smtClean="0"/>
              <a:t>Model-View-Controller (MVC)</a:t>
            </a:r>
          </a:p>
          <a:p>
            <a:pPr lvl="1"/>
            <a:r>
              <a:rPr lang="en-US" dirty="0" smtClean="0"/>
              <a:t>Active record (ORM)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Inversion </a:t>
            </a:r>
            <a:r>
              <a:rPr lang="en-US" dirty="0"/>
              <a:t>of </a:t>
            </a:r>
            <a:r>
              <a:rPr lang="en-US" dirty="0" smtClean="0"/>
              <a:t>Control (</a:t>
            </a:r>
            <a:r>
              <a:rPr lang="en-US" dirty="0" err="1" smtClean="0"/>
              <a:t>IoC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Despite libraries, there </a:t>
            </a:r>
            <a:r>
              <a:rPr lang="en-US" dirty="0"/>
              <a:t>remains code that is produced </a:t>
            </a:r>
            <a:r>
              <a:rPr lang="en-US" i="1" dirty="0" smtClean="0"/>
              <a:t>systematically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04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Hierarchy of documents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article having a list of images </a:t>
            </a:r>
            <a:r>
              <a:rPr lang="en-US" dirty="0"/>
              <a:t>or </a:t>
            </a:r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researcher’s </a:t>
            </a:r>
            <a:r>
              <a:rPr lang="en-US" dirty="0"/>
              <a:t>profile might include education, publication, work, and similar lists of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For each list</a:t>
            </a:r>
          </a:p>
          <a:p>
            <a:pPr lvl="1"/>
            <a:r>
              <a:rPr lang="en-US" dirty="0" smtClean="0"/>
              <a:t>separate tables</a:t>
            </a:r>
          </a:p>
          <a:p>
            <a:pPr lvl="1"/>
            <a:r>
              <a:rPr lang="en-US" dirty="0" smtClean="0"/>
              <a:t>relate </a:t>
            </a:r>
            <a:r>
              <a:rPr lang="en-US" dirty="0"/>
              <a:t>them with foreign </a:t>
            </a:r>
            <a:r>
              <a:rPr lang="en-US" dirty="0" smtClean="0"/>
              <a:t>keys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model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editing requires complex </a:t>
            </a:r>
            <a:r>
              <a:rPr lang="en-US" dirty="0"/>
              <a:t>user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sent to the server needs to be </a:t>
            </a:r>
            <a:r>
              <a:rPr lang="en-US" dirty="0" smtClean="0"/>
              <a:t>split to </a:t>
            </a:r>
            <a:r>
              <a:rPr lang="en-US" dirty="0"/>
              <a:t>corresponding </a:t>
            </a:r>
            <a:r>
              <a:rPr lang="en-US" dirty="0" smtClean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7887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hierarchies between models</a:t>
            </a:r>
          </a:p>
          <a:p>
            <a:pPr lvl="1"/>
            <a:r>
              <a:rPr lang="en-US" dirty="0" smtClean="0"/>
              <a:t>categories, page hierarchies and similar.</a:t>
            </a:r>
          </a:p>
          <a:p>
            <a:pPr lvl="1"/>
            <a:r>
              <a:rPr lang="en-US" dirty="0" smtClean="0"/>
              <a:t>adding database columns</a:t>
            </a:r>
          </a:p>
          <a:p>
            <a:pPr lvl="1"/>
            <a:r>
              <a:rPr lang="en-US" dirty="0" smtClean="0"/>
              <a:t>provide support for editing relationships</a:t>
            </a:r>
          </a:p>
          <a:p>
            <a:pPr lvl="1"/>
            <a:r>
              <a:rPr lang="en-US" dirty="0" smtClean="0"/>
              <a:t>models should verify that these relationships form a correct hierarchy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Avoiding complex solutions – </a:t>
            </a:r>
            <a:r>
              <a:rPr lang="en-US" dirty="0" smtClean="0"/>
              <a:t>suboptimal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Multilingual content</a:t>
            </a:r>
          </a:p>
          <a:p>
            <a:pPr lvl="1"/>
            <a:r>
              <a:rPr lang="en-US" dirty="0" smtClean="0"/>
              <a:t>Localization is omnipresent</a:t>
            </a:r>
          </a:p>
          <a:p>
            <a:pPr lvl="1"/>
            <a:r>
              <a:rPr lang="en-US" dirty="0" smtClean="0"/>
              <a:t>content translation: no systematic solutions</a:t>
            </a:r>
          </a:p>
          <a:p>
            <a:pPr lvl="2"/>
            <a:r>
              <a:rPr lang="en-US" dirty="0" smtClean="0"/>
              <a:t>There are patterns</a:t>
            </a:r>
          </a:p>
          <a:p>
            <a:pPr lvl="2"/>
            <a:r>
              <a:rPr lang="en-US" dirty="0" smtClean="0"/>
              <a:t>Manually specify additional tables or columns.</a:t>
            </a:r>
          </a:p>
          <a:p>
            <a:pPr lvl="2"/>
            <a:r>
              <a:rPr lang="en-US" dirty="0" smtClean="0"/>
              <a:t>Managing/</a:t>
            </a:r>
            <a:r>
              <a:rPr lang="en-US" dirty="0" smtClean="0"/>
              <a:t>retrieving</a:t>
            </a:r>
            <a:r>
              <a:rPr lang="en-US" dirty="0" smtClean="0"/>
              <a:t> translations - a lot of code that is mere duplication.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862</Words>
  <Application>Microsoft Office PowerPoint</Application>
  <PresentationFormat>On-screen Show (4:3)</PresentationFormat>
  <Paragraphs>199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Declarative Languages and Model Based Development of Web Applications</vt:lpstr>
      <vt:lpstr>Context</vt:lpstr>
      <vt:lpstr>Motivation</vt:lpstr>
      <vt:lpstr>Motivation</vt:lpstr>
      <vt:lpstr>Web frameworks</vt:lpstr>
      <vt:lpstr>Web frameworks</vt:lpstr>
      <vt:lpstr>Web frameworks</vt:lpstr>
      <vt:lpstr>Web frameworks</vt:lpstr>
      <vt:lpstr>Web frameworks</vt:lpstr>
      <vt:lpstr>Approach</vt:lpstr>
      <vt:lpstr>Specifications</vt:lpstr>
      <vt:lpstr>Entities</vt:lpstr>
      <vt:lpstr>Fields</vt:lpstr>
      <vt:lpstr>Types and Configuration</vt:lpstr>
      <vt:lpstr>Types and Configuration</vt:lpstr>
      <vt:lpstr>Types and Configuration</vt:lpstr>
      <vt:lpstr>Role of types</vt:lpstr>
      <vt:lpstr>Level of types</vt:lpstr>
      <vt:lpstr>Multilingual fields</vt:lpstr>
      <vt:lpstr>Repeatable fields</vt:lpstr>
      <vt:lpstr>Repeatable fields</vt:lpstr>
      <vt:lpstr>Optional fields</vt:lpstr>
      <vt:lpstr>Groups</vt:lpstr>
      <vt:lpstr>Groups</vt:lpstr>
      <vt:lpstr>Relation fields</vt:lpstr>
      <vt:lpstr>Hierarchy</vt:lpstr>
      <vt:lpstr>Automatic fields</vt:lpstr>
      <vt:lpstr>Other aspects</vt:lpstr>
      <vt:lpstr>Conclusions</vt:lpstr>
      <vt:lpstr>Conclusions</vt:lpstr>
      <vt:lpstr>Future work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Besnik Selimi</dc:creator>
  <cp:lastModifiedBy>Besnik Selimi</cp:lastModifiedBy>
  <cp:revision>65</cp:revision>
  <dcterms:created xsi:type="dcterms:W3CDTF">2015-08-28T09:09:37Z</dcterms:created>
  <dcterms:modified xsi:type="dcterms:W3CDTF">2015-08-29T07:13:57Z</dcterms:modified>
</cp:coreProperties>
</file>